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3">
  <p:sldMasterIdLst>
    <p:sldMasterId id="2147483648" r:id="rId1"/>
  </p:sldMasterIdLst>
  <p:sldIdLst>
    <p:sldId id="258" r:id="rId2"/>
    <p:sldId id="265" r:id="rId3"/>
    <p:sldId id="269" r:id="rId4"/>
    <p:sldId id="521" r:id="rId5"/>
    <p:sldId id="597" r:id="rId6"/>
    <p:sldId id="522" r:id="rId7"/>
    <p:sldId id="524" r:id="rId8"/>
    <p:sldId id="544" r:id="rId9"/>
    <p:sldId id="598" r:id="rId10"/>
    <p:sldId id="599" r:id="rId11"/>
    <p:sldId id="600" r:id="rId12"/>
    <p:sldId id="601" r:id="rId13"/>
    <p:sldId id="602" r:id="rId14"/>
    <p:sldId id="603" r:id="rId15"/>
    <p:sldId id="607" r:id="rId16"/>
    <p:sldId id="546" r:id="rId17"/>
    <p:sldId id="604" r:id="rId18"/>
    <p:sldId id="605" r:id="rId19"/>
    <p:sldId id="608" r:id="rId20"/>
    <p:sldId id="548" r:id="rId21"/>
    <p:sldId id="606" r:id="rId22"/>
    <p:sldId id="545" r:id="rId23"/>
    <p:sldId id="547" r:id="rId24"/>
    <p:sldId id="549" r:id="rId25"/>
    <p:sldId id="609" r:id="rId26"/>
    <p:sldId id="610" r:id="rId27"/>
    <p:sldId id="550" r:id="rId28"/>
    <p:sldId id="611" r:id="rId29"/>
    <p:sldId id="612" r:id="rId30"/>
    <p:sldId id="613" r:id="rId31"/>
    <p:sldId id="614" r:id="rId32"/>
    <p:sldId id="551" r:id="rId33"/>
    <p:sldId id="615" r:id="rId34"/>
    <p:sldId id="616" r:id="rId35"/>
    <p:sldId id="617" r:id="rId36"/>
    <p:sldId id="552" r:id="rId37"/>
    <p:sldId id="618" r:id="rId38"/>
    <p:sldId id="620" r:id="rId39"/>
    <p:sldId id="621" r:id="rId40"/>
    <p:sldId id="622" r:id="rId41"/>
    <p:sldId id="623" r:id="rId42"/>
    <p:sldId id="619" r:id="rId43"/>
    <p:sldId id="553" r:id="rId44"/>
    <p:sldId id="529" r:id="rId45"/>
    <p:sldId id="624" r:id="rId46"/>
    <p:sldId id="554" r:id="rId47"/>
    <p:sldId id="555" r:id="rId48"/>
    <p:sldId id="625" r:id="rId49"/>
    <p:sldId id="626" r:id="rId50"/>
    <p:sldId id="627" r:id="rId51"/>
    <p:sldId id="628" r:id="rId52"/>
    <p:sldId id="629" r:id="rId53"/>
    <p:sldId id="630" r:id="rId54"/>
    <p:sldId id="631" r:id="rId55"/>
    <p:sldId id="632" r:id="rId56"/>
    <p:sldId id="633" r:id="rId57"/>
    <p:sldId id="634" r:id="rId58"/>
    <p:sldId id="531" r:id="rId59"/>
    <p:sldId id="638" r:id="rId60"/>
    <p:sldId id="635" r:id="rId61"/>
    <p:sldId id="639" r:id="rId62"/>
    <p:sldId id="640" r:id="rId63"/>
    <p:sldId id="636" r:id="rId64"/>
    <p:sldId id="637" r:id="rId65"/>
    <p:sldId id="641" r:id="rId66"/>
    <p:sldId id="652" r:id="rId67"/>
    <p:sldId id="642" r:id="rId68"/>
    <p:sldId id="643" r:id="rId69"/>
    <p:sldId id="644" r:id="rId70"/>
    <p:sldId id="645" r:id="rId71"/>
    <p:sldId id="646" r:id="rId72"/>
    <p:sldId id="647" r:id="rId73"/>
    <p:sldId id="648" r:id="rId74"/>
    <p:sldId id="653" r:id="rId75"/>
    <p:sldId id="654" r:id="rId76"/>
    <p:sldId id="649" r:id="rId77"/>
    <p:sldId id="655" r:id="rId78"/>
    <p:sldId id="556" r:id="rId79"/>
    <p:sldId id="650" r:id="rId80"/>
    <p:sldId id="651" r:id="rId81"/>
    <p:sldId id="557" r:id="rId82"/>
    <p:sldId id="530" r:id="rId83"/>
    <p:sldId id="656" r:id="rId84"/>
    <p:sldId id="658" r:id="rId85"/>
    <p:sldId id="657" r:id="rId86"/>
    <p:sldId id="561" r:id="rId87"/>
    <p:sldId id="659" r:id="rId88"/>
    <p:sldId id="665" r:id="rId89"/>
    <p:sldId id="726" r:id="rId90"/>
    <p:sldId id="562" r:id="rId91"/>
    <p:sldId id="666" r:id="rId92"/>
    <p:sldId id="667" r:id="rId93"/>
    <p:sldId id="660" r:id="rId94"/>
    <p:sldId id="523" r:id="rId95"/>
    <p:sldId id="534" r:id="rId96"/>
    <p:sldId id="533" r:id="rId97"/>
    <p:sldId id="668" r:id="rId98"/>
    <p:sldId id="535" r:id="rId99"/>
    <p:sldId id="669" r:id="rId100"/>
    <p:sldId id="670" r:id="rId101"/>
    <p:sldId id="671" r:id="rId102"/>
    <p:sldId id="565" r:id="rId103"/>
    <p:sldId id="567" r:id="rId104"/>
    <p:sldId id="672" r:id="rId105"/>
    <p:sldId id="673" r:id="rId106"/>
    <p:sldId id="536" r:id="rId107"/>
    <p:sldId id="674" r:id="rId108"/>
    <p:sldId id="675" r:id="rId109"/>
    <p:sldId id="676" r:id="rId110"/>
    <p:sldId id="677" r:id="rId111"/>
    <p:sldId id="678" r:id="rId112"/>
    <p:sldId id="564" r:id="rId113"/>
    <p:sldId id="575" r:id="rId114"/>
    <p:sldId id="577" r:id="rId115"/>
    <p:sldId id="679" r:id="rId116"/>
    <p:sldId id="680" r:id="rId117"/>
    <p:sldId id="694" r:id="rId118"/>
    <p:sldId id="569" r:id="rId119"/>
    <p:sldId id="681" r:id="rId120"/>
    <p:sldId id="695" r:id="rId121"/>
    <p:sldId id="571" r:id="rId122"/>
    <p:sldId id="682" r:id="rId123"/>
    <p:sldId id="683" r:id="rId124"/>
    <p:sldId id="684" r:id="rId125"/>
    <p:sldId id="696" r:id="rId126"/>
    <p:sldId id="538" r:id="rId127"/>
    <p:sldId id="573" r:id="rId128"/>
    <p:sldId id="685" r:id="rId129"/>
    <p:sldId id="697" r:id="rId130"/>
    <p:sldId id="686" r:id="rId131"/>
    <p:sldId id="698" r:id="rId132"/>
    <p:sldId id="578" r:id="rId133"/>
    <p:sldId id="687" r:id="rId134"/>
    <p:sldId id="688" r:id="rId135"/>
    <p:sldId id="699" r:id="rId136"/>
    <p:sldId id="700" r:id="rId137"/>
    <p:sldId id="689" r:id="rId138"/>
    <p:sldId id="690" r:id="rId139"/>
    <p:sldId id="691" r:id="rId140"/>
    <p:sldId id="701" r:id="rId141"/>
    <p:sldId id="540" r:id="rId142"/>
    <p:sldId id="692" r:id="rId143"/>
    <p:sldId id="702" r:id="rId144"/>
    <p:sldId id="703" r:id="rId145"/>
    <p:sldId id="704" r:id="rId146"/>
    <p:sldId id="693" r:id="rId147"/>
    <p:sldId id="705" r:id="rId148"/>
    <p:sldId id="527" r:id="rId149"/>
    <p:sldId id="543" r:id="rId150"/>
    <p:sldId id="706" r:id="rId151"/>
    <p:sldId id="707" r:id="rId152"/>
    <p:sldId id="708" r:id="rId153"/>
    <p:sldId id="709" r:id="rId154"/>
    <p:sldId id="711" r:id="rId155"/>
    <p:sldId id="714" r:id="rId156"/>
    <p:sldId id="528" r:id="rId157"/>
    <p:sldId id="716" r:id="rId158"/>
    <p:sldId id="542" r:id="rId159"/>
    <p:sldId id="715" r:id="rId160"/>
    <p:sldId id="591" r:id="rId161"/>
    <p:sldId id="592" r:id="rId162"/>
    <p:sldId id="717" r:id="rId163"/>
    <p:sldId id="718" r:id="rId164"/>
    <p:sldId id="596" r:id="rId165"/>
    <p:sldId id="719" r:id="rId166"/>
    <p:sldId id="720" r:id="rId167"/>
    <p:sldId id="722" r:id="rId168"/>
    <p:sldId id="723" r:id="rId169"/>
    <p:sldId id="724" r:id="rId170"/>
    <p:sldId id="725" r:id="rId17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B87"/>
    <a:srgbClr val="0087FA"/>
    <a:srgbClr val="0000D2"/>
    <a:srgbClr val="CEED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5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tableStyles" Target="tableStyle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6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64F95F-0BBD-4237-B941-09292DB3E37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210249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F1C647-69FB-4F09-BDDC-D087CD53824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370670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46D4A4-4083-42F3-A426-4D1C81FA3F4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168684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EC90FE-F591-4013-8CB1-2D4661243C18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270884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79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F4880C-30AE-4429-9EF2-2AF6E8BBD241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23333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F72995-830A-4538-B03B-FCBDE979846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93150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C7F016-2BCD-4151-81DA-48B606CD234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366449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C42E85-854A-4271-A95E-0400AAB13E5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02378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55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7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288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09DA9F-123C-41F3-BAC0-1FEB713DD48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132382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4BA634-648E-409E-B2C0-A4FF51A7911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281333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0D7805-4BC7-4E79-AAA9-C9CFBA01737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113327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5435DE-5EBE-4264-818E-1AAA1161A38E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373041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5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章  插值与拟合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485980-B781-45A3-9DAF-6B3DCD71D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7907" y="1129068"/>
            <a:ext cx="10992011" cy="52903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668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38D94C-350E-4DE4-958D-C489BE252BE2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170066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E298B2-778D-4197-AF2F-6365CB425227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90174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8066CD2-43BC-45DD-8C76-9D1B8CFC14CB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221493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181" y="912236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6CEB29-694A-4CF1-857E-2E58171140D4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5378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37996D8A-0A14-420B-8E3A-AFDBCA355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8898258-8520-4A16-AC95-B77B21C69DD3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1030375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bg11">
            <a:extLst>
              <a:ext uri="{FF2B5EF4-FFF2-40B4-BE49-F238E27FC236}">
                <a16:creationId xmlns:a16="http://schemas.microsoft.com/office/drawing/2014/main" id="{5C2C3422-9BC7-4844-97B0-9F101D81E520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 descr="标题栏bg">
            <a:extLst>
              <a:ext uri="{FF2B5EF4-FFF2-40B4-BE49-F238E27FC236}">
                <a16:creationId xmlns:a16="http://schemas.microsoft.com/office/drawing/2014/main" id="{86D17F04-9E1E-4417-9DAC-037AF7B485B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916942A7-7E20-4E9E-96AC-EFFC7C714462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50D6422-12DF-40ED-ADA8-A2D34A129801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61" r:id="rId4"/>
    <p:sldLayoutId id="2147483664" r:id="rId5"/>
    <p:sldLayoutId id="2147483662" r:id="rId6"/>
    <p:sldLayoutId id="2147483663" r:id="rId7"/>
    <p:sldLayoutId id="2147483668" r:id="rId8"/>
    <p:sldLayoutId id="2147483656" r:id="rId9"/>
    <p:sldLayoutId id="2147483652" r:id="rId10"/>
    <p:sldLayoutId id="2147483665" r:id="rId11"/>
    <p:sldLayoutId id="2147483669" r:id="rId12"/>
    <p:sldLayoutId id="2147483666" r:id="rId13"/>
    <p:sldLayoutId id="2147483667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package" Target="../embeddings/Microsoft_Word_Document8.docx"/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package" Target="../embeddings/Microsoft_Word_Document83.docx"/><Relationship Id="rId1" Type="http://schemas.openxmlformats.org/officeDocument/2006/relationships/slideLayout" Target="../slideLayouts/slideLayout10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2" Type="http://schemas.openxmlformats.org/officeDocument/2006/relationships/package" Target="../embeddings/Microsoft_Word_Document84.docx"/><Relationship Id="rId1" Type="http://schemas.openxmlformats.org/officeDocument/2006/relationships/slideLayout" Target="../slideLayouts/slideLayout10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package" Target="../embeddings/Microsoft_Word_Document85.docx"/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package" Target="../embeddings/Microsoft_Word_Document86.docx"/><Relationship Id="rId1" Type="http://schemas.openxmlformats.org/officeDocument/2006/relationships/slideLayout" Target="../slideLayouts/slideLayout13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package" Target="../embeddings/Microsoft_Word_Document87.docx"/><Relationship Id="rId1" Type="http://schemas.openxmlformats.org/officeDocument/2006/relationships/slideLayout" Target="../slideLayouts/slideLayout10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package" Target="../embeddings/Microsoft_Word_Document88.docx"/><Relationship Id="rId1" Type="http://schemas.openxmlformats.org/officeDocument/2006/relationships/slideLayout" Target="../slideLayouts/slideLayout10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package" Target="../embeddings/Microsoft_Word_Document89.docx"/><Relationship Id="rId1" Type="http://schemas.openxmlformats.org/officeDocument/2006/relationships/slideLayout" Target="../slideLayouts/slideLayout1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package" Target="../embeddings/Microsoft_Word_Document90.docx"/><Relationship Id="rId1" Type="http://schemas.openxmlformats.org/officeDocument/2006/relationships/slideLayout" Target="../slideLayouts/slideLayout10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package" Target="../embeddings/Microsoft_Word_Document91.docx"/><Relationship Id="rId1" Type="http://schemas.openxmlformats.org/officeDocument/2006/relationships/slideLayout" Target="../slideLayouts/slideLayout10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package" Target="../embeddings/Microsoft_Word_Document92.docx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9.docx"/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package" Target="../embeddings/Microsoft_Word_Document93.docx"/><Relationship Id="rId1" Type="http://schemas.openxmlformats.org/officeDocument/2006/relationships/slideLayout" Target="../slideLayouts/slideLayout10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package" Target="../embeddings/Microsoft_Word_Document94.docx"/><Relationship Id="rId1" Type="http://schemas.openxmlformats.org/officeDocument/2006/relationships/slideLayout" Target="../slideLayouts/slideLayout10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package" Target="../embeddings/Microsoft_Word_Document95.docx"/><Relationship Id="rId1" Type="http://schemas.openxmlformats.org/officeDocument/2006/relationships/slideLayout" Target="../slideLayouts/slideLayout10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package" Target="../embeddings/Microsoft_Word_Document96.docx"/><Relationship Id="rId1" Type="http://schemas.openxmlformats.org/officeDocument/2006/relationships/slideLayout" Target="../slideLayouts/slideLayout10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package" Target="../embeddings/Microsoft_Word_Document97.docx"/><Relationship Id="rId1" Type="http://schemas.openxmlformats.org/officeDocument/2006/relationships/slideLayout" Target="../slideLayouts/slideLayout10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package" Target="../embeddings/Microsoft_Word_Document98.docx"/><Relationship Id="rId1" Type="http://schemas.openxmlformats.org/officeDocument/2006/relationships/slideLayout" Target="../slideLayouts/slideLayout10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package" Target="../embeddings/Microsoft_Word_Document99.docx"/><Relationship Id="rId1" Type="http://schemas.openxmlformats.org/officeDocument/2006/relationships/slideLayout" Target="../slideLayouts/slideLayout1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2" Type="http://schemas.openxmlformats.org/officeDocument/2006/relationships/package" Target="../embeddings/Microsoft_Word_Document100.docx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package" Target="../embeddings/Microsoft_Word_Document10.docx"/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package" Target="../embeddings/Microsoft_Word_Document101.docx"/><Relationship Id="rId1" Type="http://schemas.openxmlformats.org/officeDocument/2006/relationships/slideLayout" Target="../slideLayouts/slideLayout13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package" Target="../embeddings/Microsoft_Word_Document102.docx"/><Relationship Id="rId1" Type="http://schemas.openxmlformats.org/officeDocument/2006/relationships/slideLayout" Target="../slideLayouts/slideLayout10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package" Target="../embeddings/Microsoft_Word_Document103.docx"/><Relationship Id="rId1" Type="http://schemas.openxmlformats.org/officeDocument/2006/relationships/slideLayout" Target="../slideLayouts/slideLayout10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package" Target="../embeddings/Microsoft_Word_Document104.docx"/><Relationship Id="rId1" Type="http://schemas.openxmlformats.org/officeDocument/2006/relationships/slideLayout" Target="../slideLayouts/slideLayout10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package" Target="../embeddings/Microsoft_Word_Document105.docx"/><Relationship Id="rId1" Type="http://schemas.openxmlformats.org/officeDocument/2006/relationships/slideLayout" Target="../slideLayouts/slideLayout11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package" Target="../embeddings/Microsoft_Word_Document106.docx"/><Relationship Id="rId1" Type="http://schemas.openxmlformats.org/officeDocument/2006/relationships/slideLayout" Target="../slideLayouts/slideLayout13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package" Target="../embeddings/Microsoft_Word_Document107.docx"/><Relationship Id="rId1" Type="http://schemas.openxmlformats.org/officeDocument/2006/relationships/slideLayout" Target="../slideLayouts/slideLayout1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Word_Document11.docx"/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package" Target="../embeddings/Microsoft_Word_Document108.docx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Word_Document109.docx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package" Target="../embeddings/Microsoft_Word_Document110.docx"/><Relationship Id="rId1" Type="http://schemas.openxmlformats.org/officeDocument/2006/relationships/slideLayout" Target="../slideLayouts/slideLayout13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package" Target="../embeddings/Microsoft_Word_Document111.docx"/><Relationship Id="rId1" Type="http://schemas.openxmlformats.org/officeDocument/2006/relationships/slideLayout" Target="../slideLayouts/slideLayout10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package" Target="../embeddings/Microsoft_Word_Document112.docx"/><Relationship Id="rId1" Type="http://schemas.openxmlformats.org/officeDocument/2006/relationships/slideLayout" Target="../slideLayouts/slideLayout1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package" Target="../embeddings/Microsoft_Word_Document113.docx"/><Relationship Id="rId1" Type="http://schemas.openxmlformats.org/officeDocument/2006/relationships/slideLayout" Target="../slideLayouts/slideLayout10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package" Target="../embeddings/Microsoft_Word_Document114.docx"/><Relationship Id="rId1" Type="http://schemas.openxmlformats.org/officeDocument/2006/relationships/slideLayout" Target="../slideLayouts/slideLayout10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package" Target="../embeddings/Microsoft_Word_Document115.docx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package" Target="../embeddings/Microsoft_Word_Document12.docx"/><Relationship Id="rId1" Type="http://schemas.openxmlformats.org/officeDocument/2006/relationships/slideLayout" Target="../slideLayouts/slideLayout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package" Target="../embeddings/Microsoft_Word_Document116.docx"/><Relationship Id="rId1" Type="http://schemas.openxmlformats.org/officeDocument/2006/relationships/slideLayout" Target="../slideLayouts/slideLayout11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package" Target="../embeddings/Microsoft_Word_Document117.docx"/><Relationship Id="rId1" Type="http://schemas.openxmlformats.org/officeDocument/2006/relationships/slideLayout" Target="../slideLayouts/slideLayout1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package" Target="../embeddings/Microsoft_Word_Document118.docx"/><Relationship Id="rId1" Type="http://schemas.openxmlformats.org/officeDocument/2006/relationships/slideLayout" Target="../slideLayouts/slideLayout13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package" Target="../embeddings/Microsoft_Word_Document119.docx"/><Relationship Id="rId1" Type="http://schemas.openxmlformats.org/officeDocument/2006/relationships/slideLayout" Target="../slideLayouts/slideLayout13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package" Target="../embeddings/Microsoft_Word_Document120.docx"/><Relationship Id="rId1" Type="http://schemas.openxmlformats.org/officeDocument/2006/relationships/slideLayout" Target="../slideLayouts/slideLayout1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package" Target="../embeddings/Microsoft_Word_Document121.docx"/><Relationship Id="rId1" Type="http://schemas.openxmlformats.org/officeDocument/2006/relationships/slideLayout" Target="../slideLayouts/slideLayout10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package" Target="../embeddings/Microsoft_Word_Document122.docx"/><Relationship Id="rId1" Type="http://schemas.openxmlformats.org/officeDocument/2006/relationships/slideLayout" Target="../slideLayouts/slideLayout1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package" Target="../embeddings/Microsoft_Word_Document123.docx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package" Target="../embeddings/Microsoft_Word_Document124.docx"/><Relationship Id="rId1" Type="http://schemas.openxmlformats.org/officeDocument/2006/relationships/slideLayout" Target="../slideLayouts/slideLayout15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package" Target="../embeddings/Microsoft_Word_Document125.docx"/><Relationship Id="rId1" Type="http://schemas.openxmlformats.org/officeDocument/2006/relationships/slideLayout" Target="../slideLayouts/slideLayout15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package" Target="../embeddings/Microsoft_Word_Document126.docx"/><Relationship Id="rId1" Type="http://schemas.openxmlformats.org/officeDocument/2006/relationships/slideLayout" Target="../slideLayouts/slideLayout15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package" Target="../embeddings/Microsoft_Word_Document127.docx"/><Relationship Id="rId1" Type="http://schemas.openxmlformats.org/officeDocument/2006/relationships/slideLayout" Target="../slideLayouts/slideLayout15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package" Target="../embeddings/Microsoft_Word_Document128.docx"/><Relationship Id="rId1" Type="http://schemas.openxmlformats.org/officeDocument/2006/relationships/slideLayout" Target="../slideLayouts/slideLayout1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package" Target="../embeddings/Microsoft_Word_Document129.docx"/><Relationship Id="rId1" Type="http://schemas.openxmlformats.org/officeDocument/2006/relationships/slideLayout" Target="../slideLayouts/slideLayout20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package" Target="../embeddings/Microsoft_Word_Document130.docx"/><Relationship Id="rId1" Type="http://schemas.openxmlformats.org/officeDocument/2006/relationships/slideLayout" Target="../slideLayouts/slideLayout20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package" Target="../embeddings/Microsoft_Word_Document131.docx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package" Target="../embeddings/Microsoft_Word_Document13.docx"/><Relationship Id="rId1" Type="http://schemas.openxmlformats.org/officeDocument/2006/relationships/slideLayout" Target="../slideLayouts/slideLayout8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package" Target="../embeddings/Microsoft_Word_Document132.docx"/><Relationship Id="rId1" Type="http://schemas.openxmlformats.org/officeDocument/2006/relationships/slideLayout" Target="../slideLayouts/slideLayout23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package" Target="../embeddings/Microsoft_Word_Document133.docx"/><Relationship Id="rId1" Type="http://schemas.openxmlformats.org/officeDocument/2006/relationships/slideLayout" Target="../slideLayouts/slideLayout20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package" Target="../embeddings/Microsoft_Word_Document134.docx"/><Relationship Id="rId1" Type="http://schemas.openxmlformats.org/officeDocument/2006/relationships/slideLayout" Target="../slideLayouts/slideLayout20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package" Target="../embeddings/Microsoft_Word_Document135.docx"/><Relationship Id="rId1" Type="http://schemas.openxmlformats.org/officeDocument/2006/relationships/slideLayout" Target="../slideLayouts/slideLayout20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package" Target="../embeddings/Microsoft_Word_Document136.docx"/><Relationship Id="rId1" Type="http://schemas.openxmlformats.org/officeDocument/2006/relationships/slideLayout" Target="../slideLayouts/slideLayout2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2" Type="http://schemas.openxmlformats.org/officeDocument/2006/relationships/package" Target="../embeddings/Microsoft_Word_Document137.docx"/><Relationship Id="rId1" Type="http://schemas.openxmlformats.org/officeDocument/2006/relationships/slideLayout" Target="../slideLayouts/slideLayout20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package" Target="../embeddings/Microsoft_Word_Document138.docx"/><Relationship Id="rId1" Type="http://schemas.openxmlformats.org/officeDocument/2006/relationships/slideLayout" Target="../slideLayouts/slideLayout20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14.docx"/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package" Target="../embeddings/Microsoft_Word_Document15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Word_Document16.docx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Word_Document17.docx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18.docx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19.docx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Word_Document20.docx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21.docx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Word_Document22.docx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Word_Document23.docx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Word_Document24.docx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0.emf"/><Relationship Id="rId4" Type="http://schemas.openxmlformats.org/officeDocument/2006/relationships/package" Target="../embeddings/Microsoft_Word_Document25.doc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Word_Document26.docx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Microsoft_Word_Document27.docx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package" Target="../embeddings/Microsoft_Word_Document28.docx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package" Target="../embeddings/Microsoft_Word_Document29.docx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package" Target="../embeddings/Microsoft_Word_Document30.docx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package" Target="../embeddings/Microsoft_Word_Document31.docx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package" Target="../embeddings/Microsoft_Word_Document32.docx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package" Target="../embeddings/Microsoft_Word_Document33.docx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package" Target="../embeddings/Microsoft_Word_Document34.docx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package" Target="../embeddings/Microsoft_Word_Document35.docx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package" Target="../embeddings/Microsoft_Word_Document36.docx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emf"/><Relationship Id="rId4" Type="http://schemas.openxmlformats.org/officeDocument/2006/relationships/package" Target="../embeddings/Microsoft_Word_Document1.docx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package" Target="../embeddings/Microsoft_Word_Document37.docx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package" Target="../embeddings/Microsoft_Word_Document38.docx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package" Target="../embeddings/Microsoft_Word_Document39.docx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package" Target="../embeddings/Microsoft_Word_Document40.docx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package" Target="../embeddings/Microsoft_Word_Document41.docx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package" Target="../embeddings/Microsoft_Word_Document42.docx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package" Target="../embeddings/Microsoft_Word_Document43.docx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package" Target="../embeddings/Microsoft_Word_Document44.docx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package" Target="../embeddings/Microsoft_Word_Document45.docx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package" Target="../embeddings/Microsoft_Word_Document46.docx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package" Target="../embeddings/Microsoft_Word_Document47.docx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package" Target="../embeddings/Microsoft_Word_Document48.docx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package" Target="../embeddings/Microsoft_Word_Document49.docx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package" Target="../embeddings/Microsoft_Word_Document50.docx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package" Target="../embeddings/Microsoft_Word_Document51.docx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package" Target="../embeddings/Microsoft_Word_Document52.docx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package" Target="../embeddings/Microsoft_Word_Document53.docx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package" Target="../embeddings/Microsoft_Word_Document54.docx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package" Target="../embeddings/Microsoft_Word_Document55.docx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package" Target="../embeddings/Microsoft_Word_Document56.docx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package" Target="../embeddings/Microsoft_Word_Document57.docx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package" Target="../embeddings/Microsoft_Word_Document58.docx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package" Target="../embeddings/Microsoft_Word_Document59.docx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package" Target="../embeddings/Microsoft_Word_Document60.docx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package" Target="../embeddings/Microsoft_Word_Document61.docx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package" Target="../embeddings/Microsoft_Word_Document62.docx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package" Target="../embeddings/Microsoft_Word_Document63.docx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5.docx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package" Target="../embeddings/Microsoft_Word_Document64.docx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package" Target="../embeddings/Microsoft_Word_Document65.docx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package" Target="../embeddings/Microsoft_Word_Document66.docx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package" Target="../embeddings/Microsoft_Word_Document67.docx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package" Target="../embeddings/Microsoft_Word_Document68.docx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package" Target="../embeddings/Microsoft_Word_Document69.docx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package" Target="../embeddings/Microsoft_Word_Document70.docx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8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package" Target="../embeddings/Microsoft_Word_Document71.docx"/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package" Target="../embeddings/Microsoft_Word_Document72.docx"/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package" Target="../embeddings/Microsoft_Word_Document73.docx"/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package" Target="../embeddings/Microsoft_Word_Document74.docx"/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package" Target="../embeddings/Microsoft_Word_Document75.docx"/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package" Target="../embeddings/Microsoft_Word_Document76.docx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package" Target="../embeddings/Microsoft_Word_Document77.docx"/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package" Target="../embeddings/Microsoft_Word_Document78.docx"/><Relationship Id="rId1" Type="http://schemas.openxmlformats.org/officeDocument/2006/relationships/slideLayout" Target="../slideLayouts/slideLayout1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package" Target="../embeddings/Microsoft_Word_Document79.docx"/><Relationship Id="rId1" Type="http://schemas.openxmlformats.org/officeDocument/2006/relationships/slideLayout" Target="../slideLayouts/slideLayout10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package" Target="../embeddings/Microsoft_Word_Document80.docx"/><Relationship Id="rId1" Type="http://schemas.openxmlformats.org/officeDocument/2006/relationships/slideLayout" Target="../slideLayouts/slideLayout10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package" Target="../embeddings/Microsoft_Word_Document81.docx"/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package" Target="../embeddings/Microsoft_Word_Document82.docx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1938654"/>
            <a:ext cx="8141677" cy="2950845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3130060" y="2249695"/>
            <a:ext cx="4889793" cy="17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</a:t>
            </a:r>
            <a:endParaRPr lang="en-US" altLang="zh-CN" sz="4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插值与拟合</a:t>
            </a:r>
          </a:p>
        </p:txBody>
      </p:sp>
      <p:cxnSp>
        <p:nvCxnSpPr>
          <p:cNvPr id="10" name="直接连接符 9"/>
          <p:cNvCxnSpPr>
            <a:cxnSpLocks/>
          </p:cNvCxnSpPr>
          <p:nvPr userDrawn="1"/>
        </p:nvCxnSpPr>
        <p:spPr>
          <a:xfrm>
            <a:off x="423545" y="2172970"/>
            <a:ext cx="0" cy="25069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091B64A-8987-4FC9-BF53-2D4BE359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70" y="2249695"/>
            <a:ext cx="1654953" cy="2358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817933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387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10246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981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81669"/>
              </p:ext>
            </p:extLst>
          </p:nvPr>
        </p:nvGraphicFramePr>
        <p:xfrm>
          <a:off x="541337" y="11434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1434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844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3498309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D029810-7E12-47AE-A0CB-495A9AC510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非线性最小二乘拟合</a:t>
            </a:r>
          </a:p>
        </p:txBody>
      </p:sp>
    </p:spTree>
    <p:extLst>
      <p:ext uri="{BB962C8B-B14F-4D97-AF65-F5344CB8AC3E}">
        <p14:creationId xmlns:p14="http://schemas.microsoft.com/office/powerpoint/2010/main" val="425265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446720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D029810-7E12-47AE-A0CB-495A9AC510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拟合函数的选择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689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865480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489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32574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945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7.2.2  </a:t>
            </a:r>
            <a:r>
              <a:rPr lang="zh-CN" altLang="zh-CN" dirty="0"/>
              <a:t>线性最小二乘法的</a:t>
            </a:r>
            <a:r>
              <a:rPr lang="en-US" altLang="zh-CN" dirty="0"/>
              <a:t>Python</a:t>
            </a:r>
            <a:r>
              <a:rPr lang="zh-CN" altLang="zh-CN" dirty="0"/>
              <a:t>实现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9A7BC4-061C-4C42-A482-8F42EABC21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738638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解线性方程组拟合参数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614363"/>
              </p:ext>
            </p:extLst>
          </p:nvPr>
        </p:nvGraphicFramePr>
        <p:xfrm>
          <a:off x="541337" y="237297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237297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931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0194794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4139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89434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23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951197"/>
              </p:ext>
            </p:extLst>
          </p:nvPr>
        </p:nvGraphicFramePr>
        <p:xfrm>
          <a:off x="542131" y="762000"/>
          <a:ext cx="11107738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6119761" progId="Word.Document.12">
                  <p:embed/>
                </p:oleObj>
              </mc:Choice>
              <mc:Fallback>
                <p:oleObj name="Document" r:id="rId2" imgW="11106616" imgH="6119761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2131" y="762000"/>
                        <a:ext cx="11107738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662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94857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408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72701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0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85DB66-C4FA-4227-9940-2C5CB0FBF8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ex7_10.py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(8)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([27.0, 26.8, 26.5, 26.3, 26.1, 25.7, 25.3, 24.8])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tb=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a1=sum((t-tb)*(y-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))/sum((t-tb)**2)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b1=yb-a1*tb 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拟合的多项式系数：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',[a1,b1])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输出第一种方法的解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([t,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(t))]).T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np.linalg.pinv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 @ y 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拟合的多项式系数：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p)   #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输出第二种方法的解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5453509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426427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330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960448D-C267-42B2-AE29-537BD82377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47593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7436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960448D-C267-42B2-AE29-537BD82377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83920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C960448D-C267-42B2-AE29-537BD82377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1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69329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454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91534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6069650" progId="Word.Document.12">
                  <p:embed/>
                </p:oleObj>
              </mc:Choice>
              <mc:Fallback>
                <p:oleObj name="Document" r:id="rId2" imgW="11106616" imgH="6069650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083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C360DCC-0007-426D-B6FD-B9655E28C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27693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ex7_11.py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('data7_11.txt'); x=a[0]; y=a[1]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([x**2,x*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**2,x,y]).T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线性方程组系数矩阵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b=-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(5)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线性方程组的常数项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(A)@b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解线性方程组拟合参数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拟合的系数为：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f=lambda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 c[0]*x**2+c[1]*x*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y+c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[2]*y**2+c[3]*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x+c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[4]*y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(3,8,100); 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(-1,5,100)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z=f(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x,y,z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,[-1])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画高度为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-1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的等高线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y$',rotation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8064996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7025171"/>
              </p:ext>
            </p:extLst>
          </p:nvPr>
        </p:nvGraphicFramePr>
        <p:xfrm>
          <a:off x="541337" y="1235713"/>
          <a:ext cx="11109325" cy="574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752756" progId="Word.Document.12">
                  <p:embed/>
                </p:oleObj>
              </mc:Choice>
              <mc:Fallback>
                <p:oleObj name="Document" r:id="rId2" imgW="11106616" imgH="575275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235713"/>
                        <a:ext cx="11109325" cy="574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2699" y="892868"/>
            <a:ext cx="5945188" cy="625475"/>
          </a:xfrm>
        </p:spPr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约束线性最小二乘解</a:t>
            </a:r>
          </a:p>
        </p:txBody>
      </p:sp>
    </p:spTree>
    <p:extLst>
      <p:ext uri="{BB962C8B-B14F-4D97-AF65-F5344CB8AC3E}">
        <p14:creationId xmlns:p14="http://schemas.microsoft.com/office/powerpoint/2010/main" val="222104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283830"/>
              </p:ext>
            </p:extLst>
          </p:nvPr>
        </p:nvGraphicFramePr>
        <p:xfrm>
          <a:off x="644698" y="982836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4698" y="982836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94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68281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749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B4FEF92-0883-427F-A931-3AE2A51599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76225" algn="just"/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利用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软件求得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a=0.0005,b=0.9995.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56235" algn="just">
              <a:tabLst>
                <a:tab pos="2641600" algn="ctr"/>
                <a:tab pos="5270500" algn="r"/>
              </a:tabLst>
            </a:pP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ex7_12.py</a:t>
            </a:r>
            <a:endParaRPr lang="zh-CN" altLang="zh-CN" sz="22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cvxpy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cp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('data7_12.txt'); x0 = a[0]; y0 = 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cp.Variable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(2,pos=True)  #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拟合的参数：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t[0]=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a,t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[1]=b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(x0),np.log(x0)]).T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cp.Minimize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cp.sum_squares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c@t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- y0))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con=[sum(t)&lt;=1]; prob=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cp.Problem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obj,con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prob.solve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(solver='CVXOPT')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最优解为：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t.value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9904281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322240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多项式拟合</a:t>
            </a:r>
          </a:p>
        </p:txBody>
      </p:sp>
    </p:spTree>
    <p:extLst>
      <p:ext uri="{BB962C8B-B14F-4D97-AF65-F5344CB8AC3E}">
        <p14:creationId xmlns:p14="http://schemas.microsoft.com/office/powerpoint/2010/main" val="97583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68297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687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11606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51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25131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71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5030D32-19D9-4424-A95E-3BCD66283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ex7_13.py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('data7_13.txt')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 = a[0]; y = a[1]; y=np.log(y)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(t,y,1)  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多项式的系数为：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p)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print("m=", round(p[0],4))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print("k=", round(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(p[1]),4))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216690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7.2.3  </a:t>
            </a:r>
            <a:r>
              <a:rPr lang="zh-CN" altLang="zh-CN" dirty="0"/>
              <a:t>非线性拟合的</a:t>
            </a:r>
            <a:r>
              <a:rPr lang="en-US" altLang="zh-CN" dirty="0"/>
              <a:t>Python</a:t>
            </a:r>
            <a:r>
              <a:rPr lang="zh-CN" altLang="zh-CN" dirty="0"/>
              <a:t>实现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35413"/>
              </p:ext>
            </p:extLst>
          </p:nvPr>
        </p:nvGraphicFramePr>
        <p:xfrm>
          <a:off x="541337" y="162336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62336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14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672797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dirty="0" err="1"/>
              <a:t>curve_fit</a:t>
            </a:r>
            <a:r>
              <a:rPr lang="zh-CN" altLang="zh-CN" dirty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304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1462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79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4E9F45-FE1B-4A97-A36F-D59ACDBB59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ex7_14.py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('data7_13.txt')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t0 = a[0]; y0 = 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y(t, k, m): return k*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(m*t)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pcov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(y, t0, y0)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拟合的参数为：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y(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([5, 8]), *p)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949317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395636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743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179805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C20361D-2FCE-447E-BB54-4EC247667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0193342"/>
              </p:ext>
            </p:extLst>
          </p:nvPr>
        </p:nvGraphicFramePr>
        <p:xfrm>
          <a:off x="1221971" y="3586567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11106616" imgH="5492824" progId="Word.Document.12">
                  <p:embed/>
                </p:oleObj>
              </mc:Choice>
              <mc:Fallback>
                <p:oleObj name="Document" r:id="rId4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21971" y="3586567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766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ex7_15.py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xy0=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([[6, 2, 6, 7, 4, 2, 5, 9],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   [4, 9, 5, 3, 8, 5, 8, 2]])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z0=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([5, 2, 1, 9, 7, 4, 3, 3])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z(t, a, b, c): return a*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(b*t[0])+c*t[1]**2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pcov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(z, xy0, z0)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print('a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的拟合值为：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p)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78890440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296253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en-US" altLang="zh-CN" dirty="0" err="1"/>
              <a:t>least_squares</a:t>
            </a:r>
            <a:r>
              <a:rPr lang="zh-CN" altLang="zh-CN" dirty="0"/>
              <a:t>和</a:t>
            </a:r>
            <a:r>
              <a:rPr lang="en-US" altLang="zh-CN" dirty="0" err="1"/>
              <a:t>leastsq</a:t>
            </a:r>
            <a:r>
              <a:rPr lang="zh-CN" altLang="zh-CN" dirty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093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3649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756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6222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55193" progId="Word.Document.12">
                  <p:embed/>
                </p:oleObj>
              </mc:Choice>
              <mc:Fallback>
                <p:oleObj name="Document" r:id="rId2" imgW="11106616" imgH="555519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618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ex7_16.py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least_squares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leastsq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np.random.seed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进行一致性比较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m=200; n=300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(-6, 6, m); y=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(-8, 8, n);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x2, y2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x3=x2.flatten(); y3=y2.flatten()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([x3,y3])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(t,m1,m2, s): return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(-((t[0]-m1)**2+(t[1]-m2)**2)/(2*s**2))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1, 4, 6)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无噪声函数值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=z+0.2*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np.random.normal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(size=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z.shape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噪声数据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p1=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)[0]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三个参数的拟合值分别为：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p1)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35246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*p1)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计算拟合函数的值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zn2=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np.reshape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x2.shape)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plt.axes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(projection='3d')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创建一个三维坐标轴对象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(x2, y2, zn2,cmap='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gist_rainbow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np.random.randn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(3)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拟合参数的初值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fun(t, x, y): return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(-((x-t[0])**2 +(y-t[1])**2)/(2*t[2]**2))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de-DE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err(t, x, y, z): return 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fun(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t,x,y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)- z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定义误差向量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least_squares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(err, p0,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args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=(x3,y3,zr))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print('p2:', p2)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p3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leastsq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(err, p0,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args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=(x3,y3,zr))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print('p3:', p3)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plt.savefig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("figure7_15.png", dpi=500);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71767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36452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513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373916"/>
              </p:ext>
            </p:extLst>
          </p:nvPr>
        </p:nvGraphicFramePr>
        <p:xfrm>
          <a:off x="726065" y="91070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55193" progId="Word.Document.12">
                  <p:embed/>
                </p:oleObj>
              </mc:Choice>
              <mc:Fallback>
                <p:oleObj name="Document" r:id="rId2" imgW="11106616" imgH="555519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6065" y="91070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495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718068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312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39817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909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ex7_17.py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([0.81,0.91,0.13,0.91,0.63,0.098,0.28,0.55,0.96,0.96,0.16,0.97,0.96])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([0.17,0.12,0.16,0.0035,0.37,0.082,0.34,0.56,0.15,-0.046,0.17,-0.091,-0.071])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y(x, a, b, c, d, k): return 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a+b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*x)*(x&lt;k)+(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c+d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*x)*(x&gt;=k)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LB=[-np.inf]*4;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LB.append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(min(x0))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UB=[np.inf]*4;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UB.append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(max(x0))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(y,x0,y0,bounds=(LB,UB))[0]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p)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(min(x0), max(x0), 100)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用来正常显示中文标签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('axes',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unicode_minus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=False)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用来正常显示负号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(x0,y0,'*',label='data')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画已知数据的散点图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(x,*p),label="fitted")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画拟合函数的图形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5889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7.2.4  </a:t>
            </a:r>
            <a:r>
              <a:rPr lang="zh-CN" altLang="zh-CN" dirty="0"/>
              <a:t>拟合和统计等工具箱中的一些检验参数解释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255839"/>
              </p:ext>
            </p:extLst>
          </p:nvPr>
        </p:nvGraphicFramePr>
        <p:xfrm>
          <a:off x="541337" y="162336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62336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637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06877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1. SSE</a:t>
            </a:r>
            <a:r>
              <a:rPr lang="zh-CN" altLang="zh-CN" dirty="0"/>
              <a:t>（</a:t>
            </a:r>
            <a:r>
              <a:rPr lang="en-US" altLang="zh-CN" dirty="0"/>
              <a:t>the Sum of Squares due to Error</a:t>
            </a:r>
            <a:r>
              <a:rPr lang="zh-CN" altLang="zh-CN" dirty="0"/>
              <a:t>，误差平方和）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434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68873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92824" progId="Word.Document.12">
                  <p:embed/>
                </p:oleObj>
              </mc:Choice>
              <mc:Fallback>
                <p:oleObj name="Document" r:id="rId2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2. MSE</a:t>
            </a:r>
            <a:r>
              <a:rPr lang="zh-CN" altLang="zh-CN" dirty="0"/>
              <a:t>（</a:t>
            </a:r>
            <a:r>
              <a:rPr lang="en-US" altLang="zh-CN" dirty="0"/>
              <a:t>Mean Squared Error,</a:t>
            </a:r>
            <a:r>
              <a:rPr lang="zh-CN" altLang="zh-CN" dirty="0"/>
              <a:t>方差）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792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530075"/>
              </p:ext>
            </p:extLst>
          </p:nvPr>
        </p:nvGraphicFramePr>
        <p:xfrm>
          <a:off x="541338" y="1389063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00755" progId="Word.Document.12">
                  <p:embed/>
                </p:oleObj>
              </mc:Choice>
              <mc:Fallback>
                <p:oleObj name="Document" r:id="rId2" imgW="11106616" imgH="550075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8" y="1389063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3. RMSE</a:t>
            </a:r>
            <a:r>
              <a:rPr lang="zh-CN" altLang="zh-CN" dirty="0"/>
              <a:t>（</a:t>
            </a:r>
            <a:r>
              <a:rPr lang="en-US" altLang="zh-CN" dirty="0"/>
              <a:t>Root Mean Squared Error,</a:t>
            </a:r>
            <a:r>
              <a:rPr lang="zh-CN" altLang="zh-CN" dirty="0"/>
              <a:t>剩余标准差）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55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192000"/>
              </p:ext>
            </p:extLst>
          </p:nvPr>
        </p:nvGraphicFramePr>
        <p:xfrm>
          <a:off x="541338" y="1524000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08686" progId="Word.Document.12">
                  <p:embed/>
                </p:oleObj>
              </mc:Choice>
              <mc:Fallback>
                <p:oleObj name="Document" r:id="rId2" imgW="11106616" imgH="550868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8" y="1524000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4. </a:t>
            </a:r>
            <a:r>
              <a:rPr lang="en-US" altLang="zh-CN" i="1" dirty="0"/>
              <a:t>R</a:t>
            </a:r>
            <a:r>
              <a:rPr lang="en-US" altLang="zh-CN" baseline="30000" dirty="0"/>
              <a:t>2</a:t>
            </a:r>
            <a:r>
              <a:rPr lang="zh-CN" altLang="zh-CN" dirty="0"/>
              <a:t>（</a:t>
            </a:r>
            <a:r>
              <a:rPr lang="en-US" altLang="zh-CN" dirty="0"/>
              <a:t>coefficient of determination</a:t>
            </a:r>
            <a:r>
              <a:rPr lang="zh-CN" altLang="zh-CN" dirty="0"/>
              <a:t>，判断系数，拟合优度）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647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61103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25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697344"/>
              </p:ext>
            </p:extLst>
          </p:nvPr>
        </p:nvGraphicFramePr>
        <p:xfrm>
          <a:off x="541337" y="1303337"/>
          <a:ext cx="11109325" cy="555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16618" progId="Word.Document.12">
                  <p:embed/>
                </p:oleObj>
              </mc:Choice>
              <mc:Fallback>
                <p:oleObj name="Document" r:id="rId2" imgW="11106616" imgH="551661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03337"/>
                        <a:ext cx="11109325" cy="555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5.</a:t>
            </a:r>
            <a:r>
              <a:rPr lang="zh-CN" altLang="zh-CN" dirty="0"/>
              <a:t>调整的判断系数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307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7.3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27026" y="4550846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函数逼近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54765545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52261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68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5F8B9FD-C082-4E40-A90E-052AEC379B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7); y0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([16, 18, 21, 17, 15, 12])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np.vander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 @ y0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求插值多项式的系数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从高次幂到低次幂的系数为：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[1.5, 2.6])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计算函数值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y0, 'o')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画出已知数据点的散点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(1,  6,  100)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画插值曲线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0962457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7848190"/>
              </p:ext>
            </p:extLst>
          </p:nvPr>
        </p:nvGraphicFramePr>
        <p:xfrm>
          <a:off x="355600" y="747222"/>
          <a:ext cx="11480800" cy="680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6833583" progId="Word.Document.12">
                  <p:embed/>
                </p:oleObj>
              </mc:Choice>
              <mc:Fallback>
                <p:oleObj name="Document" r:id="rId2" imgW="11477244" imgH="683358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5600" y="747222"/>
                        <a:ext cx="11480800" cy="680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50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19021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864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868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137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45722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39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325242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777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F46799B-7B97-4968-9C96-6760A15710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ex7_18.py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sympy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sp.var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('x')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base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sp.Matrix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([1, x**2, x**4])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列向量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 = base @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base.T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sp.cos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 * base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列向量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sp.integrate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(y1, (x, 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sp.integrate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(y2, (x, 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r1.inv() @ r2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(4)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把符号数转换为小数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系数的符号解：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a)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系数的小数显示：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xs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58302893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7.4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黄河小浪底调水调沙问题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25717922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1981278"/>
              </p:ext>
            </p:extLst>
          </p:nvPr>
        </p:nvGraphicFramePr>
        <p:xfrm>
          <a:off x="541337" y="99383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952121" progId="Word.Document.12">
                  <p:embed/>
                </p:oleObj>
              </mc:Choice>
              <mc:Fallback>
                <p:oleObj name="Document" r:id="rId2" imgW="11106616" imgH="5952121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99383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945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074394"/>
              </p:ext>
            </p:extLst>
          </p:nvPr>
        </p:nvGraphicFramePr>
        <p:xfrm>
          <a:off x="715963" y="1054100"/>
          <a:ext cx="11161712" cy="611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6177804" progId="Word.Document.12">
                  <p:embed/>
                </p:oleObj>
              </mc:Choice>
              <mc:Fallback>
                <p:oleObj name="Document" r:id="rId2" imgW="11262783" imgH="617780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5963" y="1054100"/>
                        <a:ext cx="11161712" cy="6111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91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54488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976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拉格朗日插值方法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0051923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097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508697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2DF71E9-B2A0-47DF-A423-53551C8C0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问题（</a:t>
            </a:r>
            <a:r>
              <a:rPr lang="en-US" altLang="zh-CN" dirty="0"/>
              <a:t>1</a:t>
            </a:r>
            <a:r>
              <a:rPr lang="zh-CN" altLang="zh-CN" dirty="0"/>
              <a:t>）模型的建立与求解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411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916777"/>
              </p:ext>
            </p:extLst>
          </p:nvPr>
        </p:nvGraphicFramePr>
        <p:xfrm>
          <a:off x="711200" y="1049338"/>
          <a:ext cx="10990263" cy="535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50189" imgH="5484892" progId="Word.Document.12">
                  <p:embed/>
                </p:oleObj>
              </mc:Choice>
              <mc:Fallback>
                <p:oleObj name="Document" r:id="rId2" imgW="11250189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0990263" cy="535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143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68332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666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01129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877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583515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2DF71E9-B2A0-47DF-A423-53551C8C0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问题（</a:t>
            </a:r>
            <a:r>
              <a:rPr lang="en-US" altLang="zh-CN"/>
              <a:t>2</a:t>
            </a:r>
            <a:r>
              <a:rPr lang="zh-CN" altLang="zh-CN"/>
              <a:t>）</a:t>
            </a:r>
            <a:r>
              <a:rPr lang="zh-CN" altLang="zh-CN" dirty="0"/>
              <a:t>模型的建立与求解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172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175889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952121" progId="Word.Document.12">
                  <p:embed/>
                </p:oleObj>
              </mc:Choice>
              <mc:Fallback>
                <p:oleObj name="Document" r:id="rId2" imgW="11106616" imgH="5952121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3714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73759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69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705643"/>
            <a:ext cx="11236325" cy="5446713"/>
          </a:xfrm>
        </p:spPr>
        <p:txBody>
          <a:bodyPr/>
          <a:lstStyle/>
          <a:p>
            <a:pPr algn="just"/>
            <a:r>
              <a:rPr lang="en-US" altLang="zh-CN" sz="2200" b="1" kern="1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ex7_19.py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interp1d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('data7_19.txt')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=a[::2,:].flatten()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提出水流量并按照顺序变成行向量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sha=a[1::2,:].flatten()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提出含沙量并按照顺序变成行向量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 = sha *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计算排沙量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25); t = (12*i-4)*3600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t1=t[0]; t2=t[-1]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interp1d(t, y, 'cubic')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进行三次样条插值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(t1, t2, 10000)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取的插值节点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TL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求总含沙量的数值积分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总含沙量为：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TL)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	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530727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y[:11],'*')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y[11:],'*')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第一阶段剩余标准差初始化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第二阶段剩余标准差初始化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(nh1,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cha1 = sum((y[:11]-yh1)**2)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rmse1[i-1]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(cha1/(10-i))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(nh2,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cha2 = sum((y[11:]-yh2)**2)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rmse2[i-1]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(cha2/(12-i))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18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117183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705643"/>
            <a:ext cx="11236325" cy="5446713"/>
          </a:xfrm>
        </p:spPr>
        <p:txBody>
          <a:bodyPr/>
          <a:lstStyle/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y[:11],'*')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y[11:],'*')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第一阶段剩余标准差初始化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第二阶段剩余标准差初始化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第一阶段，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(nh1,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cha1 = sum((y[:11]-yh1)**2)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rmse1[i-1]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(cha1/(10-i))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3885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70500"/>
              </p:ext>
            </p:extLst>
          </p:nvPr>
        </p:nvGraphicFramePr>
        <p:xfrm>
          <a:off x="711200" y="1049338"/>
          <a:ext cx="11480800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480800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766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第二阶段，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cha2 = sum((y[11:]-yh2)**2)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rmse2[i-1]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(cha2/(12-i))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18565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73859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E1A28A2-44D1-4171-8185-07715B918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393339"/>
              </p:ext>
            </p:extLst>
          </p:nvPr>
        </p:nvGraphicFramePr>
        <p:xfrm>
          <a:off x="709439" y="182787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11106616" imgH="5492824" progId="Word.Document.12">
                  <p:embed/>
                </p:oleObj>
              </mc:Choice>
              <mc:Fallback>
                <p:oleObj name="Document" r:id="rId4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9439" y="182787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591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F56080B-5D0A-4401-BA3E-4A202B5D54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ex7_2.py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7); y0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([16, 18, 21, 17, 15, 12])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求拉格朗日插值多项式的系数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从高次幂到低次幂的系数为：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[1.5, 2.6])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计算多项式的函数值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3283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EE08A58-E3C8-4B09-A914-AED3F6FBD522}"/>
              </a:ext>
            </a:extLst>
          </p:cNvPr>
          <p:cNvSpPr/>
          <p:nvPr/>
        </p:nvSpPr>
        <p:spPr>
          <a:xfrm>
            <a:off x="5697415" y="482322"/>
            <a:ext cx="6272684" cy="6039058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86E508A-B811-4E51-997F-FAB687B3108E}"/>
              </a:ext>
            </a:extLst>
          </p:cNvPr>
          <p:cNvCxnSpPr>
            <a:cxnSpLocks/>
          </p:cNvCxnSpPr>
          <p:nvPr/>
        </p:nvCxnSpPr>
        <p:spPr>
          <a:xfrm>
            <a:off x="6923315" y="1507252"/>
            <a:ext cx="414143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36C35E4-E8F5-4EDA-8DA3-FE58B3B34613}"/>
              </a:ext>
            </a:extLst>
          </p:cNvPr>
          <p:cNvSpPr txBox="1"/>
          <p:nvPr/>
        </p:nvSpPr>
        <p:spPr>
          <a:xfrm>
            <a:off x="6388860" y="559892"/>
            <a:ext cx="488979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DAB999-60B9-4DD1-A96C-21CEA8EE61DE}"/>
              </a:ext>
            </a:extLst>
          </p:cNvPr>
          <p:cNvSpPr txBox="1"/>
          <p:nvPr/>
        </p:nvSpPr>
        <p:spPr>
          <a:xfrm>
            <a:off x="6199439" y="2639090"/>
            <a:ext cx="5565213" cy="7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7.2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拟合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2206C7-6925-4150-9A27-00DA1484E75D}"/>
              </a:ext>
            </a:extLst>
          </p:cNvPr>
          <p:cNvSpPr txBox="1"/>
          <p:nvPr/>
        </p:nvSpPr>
        <p:spPr>
          <a:xfrm>
            <a:off x="6199439" y="1862388"/>
            <a:ext cx="6926899" cy="734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插值方法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C49D2E8-12F4-42F4-829A-0254A21D3A9D}"/>
              </a:ext>
            </a:extLst>
          </p:cNvPr>
          <p:cNvSpPr txBox="1"/>
          <p:nvPr/>
        </p:nvSpPr>
        <p:spPr>
          <a:xfrm>
            <a:off x="6211425" y="3342717"/>
            <a:ext cx="5565213" cy="7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7.3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函数逼近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E314E6-FA33-4775-9069-9CF224979C15}"/>
              </a:ext>
            </a:extLst>
          </p:cNvPr>
          <p:cNvSpPr txBox="1"/>
          <p:nvPr/>
        </p:nvSpPr>
        <p:spPr>
          <a:xfrm>
            <a:off x="6217895" y="4040481"/>
            <a:ext cx="5565213" cy="1435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7.4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283461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0"/>
                            </p:stCondLst>
                            <p:childTnLst>
                              <p:par>
                                <p:cTn id="2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7" grpId="0"/>
      <p:bldP spid="8" grpId="0"/>
      <p:bldP spid="12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zh-CN" dirty="0"/>
              <a:t>牛顿（</a:t>
            </a:r>
            <a:r>
              <a:rPr lang="en-US" altLang="zh-CN" dirty="0"/>
              <a:t>Newton</a:t>
            </a:r>
            <a:r>
              <a:rPr lang="zh-CN" altLang="zh-CN" dirty="0"/>
              <a:t>）插值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5676591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457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342107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637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2956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814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78905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367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048480"/>
              </p:ext>
            </p:extLst>
          </p:nvPr>
        </p:nvGraphicFramePr>
        <p:xfrm>
          <a:off x="378691" y="949586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8691" y="949586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099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828070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856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71582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416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zh-CN" dirty="0"/>
              <a:t> 分段线性插值</a:t>
            </a:r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547528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43588D2B-EC2B-4AEE-8DAA-F4BBD02A2D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4827559"/>
              </p:ext>
            </p:extLst>
          </p:nvPr>
        </p:nvGraphicFramePr>
        <p:xfrm>
          <a:off x="473969" y="3801601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11477244" imgH="5492824" progId="Word.Document.12">
                  <p:embed/>
                </p:oleObj>
              </mc:Choice>
              <mc:Fallback>
                <p:oleObj name="Document" r:id="rId4" imgW="11477244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3969" y="3801601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788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518445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968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72014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952121" progId="Word.Document.12">
                  <p:embed/>
                </p:oleObj>
              </mc:Choice>
              <mc:Fallback>
                <p:oleObj name="Document" r:id="rId2" imgW="11106616" imgH="595212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901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7.1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4208090" y="4645628"/>
            <a:ext cx="389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"/>
              </a:rPr>
              <a:t>插值方法</a:t>
            </a:r>
          </a:p>
        </p:txBody>
      </p:sp>
    </p:spTree>
    <p:extLst>
      <p:ext uri="{BB962C8B-B14F-4D97-AF65-F5344CB8AC3E}">
        <p14:creationId xmlns:p14="http://schemas.microsoft.com/office/powerpoint/2010/main" val="2304967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844202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21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719327C-C4D0-47A9-AB19-D4F85423D3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705643"/>
            <a:ext cx="11236325" cy="6152357"/>
          </a:xfrm>
        </p:spPr>
        <p:txBody>
          <a:bodyPr/>
          <a:lstStyle/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ex7_3.py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lambda x: 1/(1+x**2)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fun(n):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x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(-5, 5, n+1)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(x))  # n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次插值多项式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return p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(-5, 5, 100)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    #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LaTeX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字体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size=15); N = [6, 8, 10]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['--*b', '-.', '-p']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k in range(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(N)):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 = fun(N[k]);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(p,x0),s[k])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(x0));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(['$n=6$', '$n=8$', '$n=10$', '$1/(1+x^2)$’])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  </a:t>
            </a:r>
            <a:r>
              <a:rPr lang="en-US" altLang="zh-CN" sz="18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8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9772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25111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386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36418"/>
              </p:ext>
            </p:extLst>
          </p:nvPr>
        </p:nvGraphicFramePr>
        <p:xfrm>
          <a:off x="761076" y="833582"/>
          <a:ext cx="11107738" cy="604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6062079" progId="Word.Document.12">
                  <p:embed/>
                </p:oleObj>
              </mc:Choice>
              <mc:Fallback>
                <p:oleObj name="Document" r:id="rId2" imgW="11106616" imgH="606207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1076" y="833582"/>
                        <a:ext cx="11107738" cy="604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79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67026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340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78826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95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6.</a:t>
            </a:r>
            <a:r>
              <a:rPr lang="zh-CN" altLang="zh-CN" dirty="0"/>
              <a:t> </a:t>
            </a:r>
            <a:r>
              <a:rPr lang="zh-CN" altLang="en-US" dirty="0"/>
              <a:t>三次样条插值</a:t>
            </a:r>
            <a:endParaRPr lang="zh-CN" altLang="zh-CN" dirty="0"/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23710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068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357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983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443434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22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6560248"/>
              </p:ext>
            </p:extLst>
          </p:nvPr>
        </p:nvGraphicFramePr>
        <p:xfrm>
          <a:off x="727825" y="783331"/>
          <a:ext cx="111077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740498" progId="Word.Document.12">
                  <p:embed/>
                </p:oleObj>
              </mc:Choice>
              <mc:Fallback>
                <p:oleObj name="Document" r:id="rId2" imgW="11106616" imgH="5740498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7825" y="783331"/>
                        <a:ext cx="111077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57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79382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9369F6A-3B52-47F3-AC48-2D76C3580E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2477548"/>
              </p:ext>
            </p:extLst>
          </p:nvPr>
        </p:nvGraphicFramePr>
        <p:xfrm>
          <a:off x="709439" y="361192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11106616" imgH="5492824" progId="Word.Document.12">
                  <p:embed/>
                </p:oleObj>
              </mc:Choice>
              <mc:Fallback>
                <p:oleObj name="Document" r:id="rId4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9439" y="361192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865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08499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525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07498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513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208859"/>
              </p:ext>
            </p:extLst>
          </p:nvPr>
        </p:nvGraphicFramePr>
        <p:xfrm>
          <a:off x="312189" y="998538"/>
          <a:ext cx="11107738" cy="585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879297" progId="Word.Document.12">
                  <p:embed/>
                </p:oleObj>
              </mc:Choice>
              <mc:Fallback>
                <p:oleObj name="Document" r:id="rId2" imgW="11106616" imgH="5879297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2189" y="998538"/>
                        <a:ext cx="11107738" cy="5859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908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258983"/>
              </p:ext>
            </p:extLst>
          </p:nvPr>
        </p:nvGraphicFramePr>
        <p:xfrm>
          <a:off x="775941" y="977207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5941" y="977207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037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7.1.2 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二</a:t>
            </a:r>
            <a:r>
              <a:rPr lang="zh-CN" altLang="zh-CN" dirty="0"/>
              <a:t>维插值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558719"/>
              </p:ext>
            </p:extLst>
          </p:nvPr>
        </p:nvGraphicFramePr>
        <p:xfrm>
          <a:off x="370593" y="1623365"/>
          <a:ext cx="11158538" cy="5046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57352" imgH="5055878" progId="Word.Document.12">
                  <p:embed/>
                </p:oleObj>
              </mc:Choice>
              <mc:Fallback>
                <p:oleObj name="Document" r:id="rId2" imgW="11157352" imgH="505587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0593" y="1623365"/>
                        <a:ext cx="11158538" cy="5046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01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73076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651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 </a:t>
            </a:r>
            <a:r>
              <a:rPr lang="zh-CN" altLang="en-US" dirty="0"/>
              <a:t>网格节点插值法</a:t>
            </a:r>
            <a:endParaRPr lang="zh-CN" altLang="zh-CN" dirty="0"/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152575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761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26580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455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84791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503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263864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51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8547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92824" progId="Word.Document.12">
                  <p:embed/>
                </p:oleObj>
              </mc:Choice>
              <mc:Fallback>
                <p:oleObj name="Document" r:id="rId2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475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16767"/>
              </p:ext>
            </p:extLst>
          </p:nvPr>
        </p:nvGraphicFramePr>
        <p:xfrm>
          <a:off x="926494" y="749069"/>
          <a:ext cx="11109325" cy="6332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6359144" progId="Word.Document.12">
                  <p:embed/>
                </p:oleObj>
              </mc:Choice>
              <mc:Fallback>
                <p:oleObj name="Document" r:id="rId2" imgW="11106616" imgH="635914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6494" y="749069"/>
                        <a:ext cx="11109325" cy="6332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278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179705"/>
              </p:ext>
            </p:extLst>
          </p:nvPr>
        </p:nvGraphicFramePr>
        <p:xfrm>
          <a:off x="541337" y="692641"/>
          <a:ext cx="11109325" cy="590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920035" progId="Word.Document.12">
                  <p:embed/>
                </p:oleObj>
              </mc:Choice>
              <mc:Fallback>
                <p:oleObj name="Document" r:id="rId2" imgW="11106616" imgH="592003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692641"/>
                        <a:ext cx="11109325" cy="590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58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998715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24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553448"/>
              </p:ext>
            </p:extLst>
          </p:nvPr>
        </p:nvGraphicFramePr>
        <p:xfrm>
          <a:off x="542131" y="750080"/>
          <a:ext cx="11107738" cy="577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794936" progId="Word.Document.12">
                  <p:embed/>
                </p:oleObj>
              </mc:Choice>
              <mc:Fallback>
                <p:oleObj name="Document" r:id="rId2" imgW="11106616" imgH="579493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2131" y="750080"/>
                        <a:ext cx="11107738" cy="577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407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402528"/>
              </p:ext>
            </p:extLst>
          </p:nvPr>
        </p:nvGraphicFramePr>
        <p:xfrm>
          <a:off x="724217" y="1010458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7416" progId="Word.Document.12">
                  <p:embed/>
                </p:oleObj>
              </mc:Choice>
              <mc:Fallback>
                <p:oleObj name="Document" r:id="rId2" imgW="11106616" imgH="548741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4217" y="1010458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806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612358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459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4226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72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97515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5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7.1.3 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用</a:t>
            </a: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Python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求解插值问题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4613497"/>
              </p:ext>
            </p:extLst>
          </p:nvPr>
        </p:nvGraphicFramePr>
        <p:xfrm>
          <a:off x="515937" y="1524000"/>
          <a:ext cx="11160125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57352" imgH="4761697" progId="Word.Document.12">
                  <p:embed/>
                </p:oleObj>
              </mc:Choice>
              <mc:Fallback>
                <p:oleObj name="Document" r:id="rId2" imgW="11157352" imgH="4761697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5937" y="1524000"/>
                        <a:ext cx="11160125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032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一维插值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2415710"/>
              </p:ext>
            </p:extLst>
          </p:nvPr>
        </p:nvGraphicFramePr>
        <p:xfrm>
          <a:off x="355600" y="1537711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5600" y="1537711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9484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7.1.1 </a:t>
            </a:r>
            <a:r>
              <a:rPr lang="zh-CN" altLang="zh-CN" dirty="0"/>
              <a:t>一维插值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1EBEDA9-8E5B-47B6-A06F-6B89F4732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5037" y="1543689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900955"/>
              </p:ext>
            </p:extLst>
          </p:nvPr>
        </p:nvGraphicFramePr>
        <p:xfrm>
          <a:off x="346868" y="2066925"/>
          <a:ext cx="11498263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99554" imgH="4811809" progId="Word.Document.12">
                  <p:embed/>
                </p:oleObj>
              </mc:Choice>
              <mc:Fallback>
                <p:oleObj name="Document" r:id="rId2" imgW="11499554" imgH="4811809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6FC1B691-E2F4-47FB-8CC0-D28969B853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46868" y="2066925"/>
                        <a:ext cx="11498263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781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820479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454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D1C32-CA30-4D95-AE02-7B38F49FB1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l"/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编写以下程序：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ex7_4.py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interp1d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('data7_4.txt')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a[0]; y0 = a[1]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(0,15,151)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yx1 = interp1d(x0, y0)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分段线性插值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 = yx1(x)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(p2, 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yx3 = interp1d(x0, y0, 'cubic')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y3 = yx3(x)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np.diff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np.diff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(y3)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6629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D1C32-CA30-4D95-AE02-7B38F49FB1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/ dx; dyx0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x[130:];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y3[130:]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min(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 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v in enumerate(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if v==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print(‘x = 0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处斜率的数值解为：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dyx0)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用来正常显示中文标签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('axes',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unicode_minus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=False)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用来正常显示负号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plt.subplots_adjust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0.5)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调整子图水平间距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(131);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分段线性插值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(132);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拉格朗日插值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(133);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(x,y3)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三次样条插值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64458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7222490"/>
              </p:ext>
            </p:extLst>
          </p:nvPr>
        </p:nvGraphicFramePr>
        <p:xfrm>
          <a:off x="711200" y="1049338"/>
          <a:ext cx="11107738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555193" progId="Word.Document.12">
                  <p:embed/>
                </p:oleObj>
              </mc:Choice>
              <mc:Fallback>
                <p:oleObj name="Document" r:id="rId2" imgW="11106616" imgH="555519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854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4105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898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6963797"/>
              </p:ext>
            </p:extLst>
          </p:nvPr>
        </p:nvGraphicFramePr>
        <p:xfrm>
          <a:off x="779463" y="1066800"/>
          <a:ext cx="11260137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9463" y="1066800"/>
                        <a:ext cx="11260137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996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3B3956F-28DD-4E44-9F62-8D900A68F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ex7_5.py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interp1d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t0=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(0.15, 0.18, 4)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v0=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([3.5, 1.5, 2.5, 2.8])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sp1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(t0, v0)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求三次样条函数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print(sp1.get_coeffs())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1 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种方法的积分值：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",sp1.integral(0.15,0.18))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求样条函数的积分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sp2=interp1d(t0,v0,'cubic')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第二种方法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(0.15,0.18,200);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=sp2(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I2=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vn,tn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print("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2 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种方法的积分值：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I2)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511750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177233"/>
              </p:ext>
            </p:extLst>
          </p:nvPr>
        </p:nvGraphicFramePr>
        <p:xfrm>
          <a:off x="659563" y="1027084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59563" y="1027084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987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5402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023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730950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63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85333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27FA935-A121-4554-B39D-181BDD6A0C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318400"/>
              </p:ext>
            </p:extLst>
          </p:nvPr>
        </p:nvGraphicFramePr>
        <p:xfrm>
          <a:off x="711200" y="34369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11106616" imgH="5492824" progId="Word.Document.12">
                  <p:embed/>
                </p:oleObj>
              </mc:Choice>
              <mc:Fallback>
                <p:oleObj name="Document" r:id="rId4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1200" y="34369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25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58044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65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313366"/>
              </p:ext>
            </p:extLst>
          </p:nvPr>
        </p:nvGraphicFramePr>
        <p:xfrm>
          <a:off x="711200" y="1049338"/>
          <a:ext cx="11107738" cy="577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797099" progId="Word.Document.12">
                  <p:embed/>
                </p:oleObj>
              </mc:Choice>
              <mc:Fallback>
                <p:oleObj name="Document" r:id="rId2" imgW="11106616" imgH="579709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77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96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74915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417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30132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998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9ABCD3-9FF3-413B-B5D7-1E62EFE92E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ex7_6_1.py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('data7_6.txt')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x0=a[::3].flatten()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提出点的横坐标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y1=a[1::3].flatten()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提出下边界的纵坐标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y2=a[2::3].flatten()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提出上边界的纵坐标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(x0,y1,'*-');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(x0,y2,'.-')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f1=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(x0,y1)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计算三次样条函数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f2=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(x0,y2) 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d1=f1.derivative(1) 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求样条函数的导数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d2=f2.derivative(1)  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(x0[0],x0[-1],1000)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d10=d1(x); d20=d2(x)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计算导数的具体值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8786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9ABCD3-9FF3-413B-B5D7-1E62EFE92E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(1+d10**2)+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(1+d20**2),x)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L=L/18*40; print(‘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周长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L =',round(L,4))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(f2(x)-f1(x),x)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S=S/18**2*1600; print('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面积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S=',round(S,4))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delta=(S-41288)/41288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相对误差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delta =',round(delta,4));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08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72952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233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B20AB0-CA0E-4BF3-9F16-1AFE47435D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39" y="894195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ex7_6_2.py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en-US" altLang="zh-CN" sz="22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('data7_6.txt')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x0=a[::3].flatten()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提出点的横坐标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y1=a[1::3].flatten()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提出下边界的纵坐标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y2=a[2::3].flatten()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提出上边界的纵坐标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(1+np.gradient(y1,x0)**2)+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(1+np.gradient(y2,x0)**2),x0)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L=L/18*40; print(‘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周长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L =',round(L,4))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(y2-y1,x0); S=S/18**2*1600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print(‘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面积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S =',round(S,4)); delta=(S-41288)/41288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相对误差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delta =',round(delta,4))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04886467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二维网格节点插值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118688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309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746802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84155" imgH="5482421" progId="Word.Document.12">
                  <p:embed/>
                </p:oleObj>
              </mc:Choice>
              <mc:Fallback>
                <p:oleObj name="Document" r:id="rId2" imgW="11284155" imgH="548242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06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利用待定系数法确定插值多项式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051692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477244" imgH="5484892" progId="Word.Document.12">
                  <p:embed/>
                </p:oleObj>
              </mc:Choice>
              <mc:Fallback>
                <p:oleObj name="Document" r:id="rId2" imgW="11477244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941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246045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14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38257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466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490146"/>
              </p:ext>
            </p:extLst>
          </p:nvPr>
        </p:nvGraphicFramePr>
        <p:xfrm>
          <a:off x="661323" y="733454"/>
          <a:ext cx="11107738" cy="589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906336" progId="Word.Document.12">
                  <p:embed/>
                </p:oleObj>
              </mc:Choice>
              <mc:Fallback>
                <p:oleObj name="Document" r:id="rId2" imgW="11106616" imgH="590633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1323" y="733454"/>
                        <a:ext cx="11107738" cy="589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245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ex7_7.py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numpy.linalg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norm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RegularGridInterpolator</a:t>
            </a:r>
            <a:endParaRPr lang="en-US" altLang="zh-CN" sz="2200" b="1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("data7_7.txt")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加载高程数据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(0,1500,100)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(1200,-100,-100)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points = (x, y)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RegularGridInterpolator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points,z.T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 #</a:t>
            </a:r>
            <a:r>
              <a:rPr lang="zh-CN" altLang="en-US" sz="2200" b="1" kern="100" dirty="0">
                <a:effectLst/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双线性插值</a:t>
            </a:r>
            <a:endParaRPr lang="zh-CN" altLang="zh-CN" sz="2200" b="1" kern="100" dirty="0">
              <a:effectLst/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(0,1400,141)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(0,1200,121)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xxn,yyn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xn,yn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zh-CN" sz="2200" b="1" kern="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37569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60945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=f((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xxn,yyn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n=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s=0;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(m-1):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for j in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(n-1):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j,i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[j,i+1]])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p3=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[j+1,i+1]])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p4=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[j+1,i]])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p12=norm(p1-p2); p23=norm(p3-p2); p13=norm(p3-p1)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p14=norm(p4-p1); p34=norm(p4-p3);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L1=(p12+p23+p13)/2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(L1*(L1-p12)*(L1-p23)*(L1-p13))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L2=(p13+p14+p34)/2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(L2*(L2-p13)*(L2-p14)*(L2-p34))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s=s+s1+s2;  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4456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60945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区域的面积为：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s)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contr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xn,yn,zn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contr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y$',rotation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(122,projection='3d');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cmap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viridis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('$y$’)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ax.set_zlabel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('$z$');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0796797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301979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262783" imgH="5484892" progId="Word.Document.12">
                  <p:embed/>
                </p:oleObj>
              </mc:Choice>
              <mc:Fallback>
                <p:oleObj name="Document" r:id="rId2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78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24331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580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72C2215-C850-40A6-BB80-DCB344C904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790" y="877570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ex7_8.py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RegularGridInterpolator</a:t>
            </a:r>
            <a:endParaRPr lang="en-US" altLang="zh-CN" sz="2200" b="1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("data7_8.txt")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加载高程数据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(100,500,5)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(100,400,4)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points = (x0, y0)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RegularGridInterpolator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(points, z0.T, 'cubic')  #</a:t>
            </a:r>
            <a:r>
              <a:rPr lang="zh-CN" altLang="en-US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双三次样条插值</a:t>
            </a:r>
            <a:endParaRPr lang="en-US" altLang="zh-CN" sz="2200" b="1" kern="100" dirty="0">
              <a:effectLst/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(100,500,41)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(100,400,31)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zh-CN" sz="2200" b="1" kern="1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f((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yyn</a:t>
            </a:r>
            <a:r>
              <a:rPr lang="en-US" altLang="zh-CN" sz="2200" b="1" kern="1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求矩阵元素的最大值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73764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72C2215-C850-40A6-BB80-DCB344C904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790" y="877570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ix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np.where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print(‘x =',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[ix])</a:t>
            </a: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print(‘y =',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最大高程为：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round(zm,4))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062811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2876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003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二维</a:t>
            </a:r>
            <a:r>
              <a:rPr lang="zh-CN" altLang="en-US" dirty="0"/>
              <a:t>散乱点</a:t>
            </a:r>
            <a:r>
              <a:rPr lang="zh-CN" altLang="zh-CN" dirty="0"/>
              <a:t>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756227"/>
              </p:ext>
            </p:extLst>
          </p:nvPr>
        </p:nvGraphicFramePr>
        <p:xfrm>
          <a:off x="439738" y="1338263"/>
          <a:ext cx="116332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633412" imgH="5484892" progId="Word.Document.12">
                  <p:embed/>
                </p:oleObj>
              </mc:Choice>
              <mc:Fallback>
                <p:oleObj name="Document" r:id="rId2" imgW="11633412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6332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97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C4BA51-AFB2-4962-96F4-8076D5F5B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14" y="993948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ex7_9.py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('data7_9.txt'); x=a[0]; y=a[1]; z=-a[2]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]).T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x.min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100)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插值点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坐标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y.min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200)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插值点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坐标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    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构造网格节点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z,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method='cubic')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三次样条插值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z,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method='nearest')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最近邻插值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zn1[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np.isnan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(zn1)]=zn2[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np.isnan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(zn1)]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把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nan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值替换掉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48185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C4BA51-AFB2-4962-96F4-8076D5F5B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14" y="993948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plt.subplots_adjust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=0.5)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(121,projection='3d'); 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zn1,cmap='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viridis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ax.set_xlabel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ax.set_ylabel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('$y$');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ax.set_zlabel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('$z$')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c=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(xn,yn,zn1);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plt.savefig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('figure7_9.png',dpi=500);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9491320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149318"/>
              </p:ext>
            </p:extLst>
          </p:nvPr>
        </p:nvGraphicFramePr>
        <p:xfrm>
          <a:off x="775941" y="99383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654335" progId="Word.Document.12">
                  <p:embed/>
                </p:oleObj>
              </mc:Choice>
              <mc:Fallback>
                <p:oleObj name="Document" r:id="rId2" imgW="11106616" imgH="565433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5941" y="99383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270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7.2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拟合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5144501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7.2.1  </a:t>
            </a:r>
            <a:r>
              <a:rPr lang="zh-CN" altLang="zh-CN" dirty="0"/>
              <a:t>最小二乘拟合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5748790"/>
              </p:ext>
            </p:extLst>
          </p:nvPr>
        </p:nvGraphicFramePr>
        <p:xfrm>
          <a:off x="541338" y="1625600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8" y="1625600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616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032157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605222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94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551289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484892" progId="Word.Document.12">
                  <p:embed/>
                </p:oleObj>
              </mc:Choice>
              <mc:Fallback>
                <p:oleObj name="Document" r:id="rId2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7937B9-D559-4BFF-AFCD-B3EEADEE2E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线性最小二乘法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549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1689435"/>
              </p:ext>
            </p:extLst>
          </p:nvPr>
        </p:nvGraphicFramePr>
        <p:xfrm>
          <a:off x="711200" y="1049338"/>
          <a:ext cx="11107738" cy="560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1106616" imgH="5629459" progId="Word.Document.12">
                  <p:embed/>
                </p:oleObj>
              </mc:Choice>
              <mc:Fallback>
                <p:oleObj name="Document" r:id="rId2" imgW="11106616" imgH="5629459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605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329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2506</TotalTime>
  <Words>5084</Words>
  <Application>Microsoft Office PowerPoint</Application>
  <PresentationFormat>宽屏</PresentationFormat>
  <Paragraphs>433</Paragraphs>
  <Slides>170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170</vt:i4>
      </vt:variant>
    </vt:vector>
  </HeadingPairs>
  <TitlesOfParts>
    <vt:vector size="179" baseType="lpstr">
      <vt:lpstr>等线</vt:lpstr>
      <vt:lpstr>华文中宋</vt:lpstr>
      <vt:lpstr>宋体</vt:lpstr>
      <vt:lpstr>微软雅黑</vt:lpstr>
      <vt:lpstr>Arial</vt:lpstr>
      <vt:lpstr>Calibri</vt:lpstr>
      <vt:lpstr>Times New Roman</vt:lpstr>
      <vt:lpstr>Office 主题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</dc:creator>
  <cp:lastModifiedBy>孤莱 端木</cp:lastModifiedBy>
  <cp:revision>101</cp:revision>
  <dcterms:created xsi:type="dcterms:W3CDTF">2020-12-25T07:26:00Z</dcterms:created>
  <dcterms:modified xsi:type="dcterms:W3CDTF">2023-09-02T14:03:20Z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